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064" r:id="rId1"/>
  </p:sldMasterIdLst>
  <p:notesMasterIdLst>
    <p:notesMasterId r:id="rId18"/>
  </p:notes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  <p:sldId id="270" r:id="rId9"/>
    <p:sldId id="271" r:id="rId10"/>
    <p:sldId id="274" r:id="rId11"/>
    <p:sldId id="276" r:id="rId12"/>
    <p:sldId id="316" r:id="rId13"/>
    <p:sldId id="318" r:id="rId14"/>
    <p:sldId id="319" r:id="rId15"/>
    <p:sldId id="314" r:id="rId16"/>
    <p:sldId id="288" r:id="rId17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Lexend Deca" panose="020B0604020202020204" charset="0"/>
      <p:regular r:id="rId25"/>
      <p:bold r:id="rId26"/>
    </p:embeddedFont>
    <p:embeddedFont>
      <p:font typeface="Questrial" panose="020B060402020202020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Helvetica" panose="020B0604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Wingdings 3" panose="05040102010807070707" pitchFamily="18" charset="2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984DCD-6CE2-4F11-A794-AF5C6EB279A4}" v="1933" dt="2022-10-05T02:47:35.702"/>
    <p1510:client id="{0B369F26-93EA-4161-AD6A-BBCF1FA11726}" v="5" dt="2022-10-04T01:05:45.986"/>
    <p1510:client id="{2515D5A5-DF4B-4AFC-846D-DDE52712F237}" v="2" dt="2022-09-30T02:11:28.334"/>
    <p1510:client id="{3DB6B053-7501-402A-8E5F-E90D02665AF8}" v="1" dt="2022-10-05T03:00:58.173"/>
    <p1510:client id="{58D8F4B6-D7F8-4217-9B0B-2F78F6A7E632}" v="1" dt="2022-09-30T02:10:23.634"/>
    <p1510:client id="{DBE904D0-7363-42DF-9BF6-CA7EBBAE820B}" v="79" dt="2022-10-04T02:48:53.349"/>
    <p1510:client id="{FCDEFF00-91A0-4545-96C2-B4F1ADDA27B4}" v="1019" dt="2022-10-04T02:36:10.649"/>
  </p1510:revLst>
</p1510:revInfo>
</file>

<file path=ppt/tableStyles.xml><?xml version="1.0" encoding="utf-8"?>
<a:tblStyleLst xmlns:a="http://schemas.openxmlformats.org/drawingml/2006/main" def="{30934EE8-7830-4331-84F1-680C23EB9FEE}">
  <a:tblStyle styleId="{30934EE8-7830-4331-84F1-680C23EB9F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tableStyles" Target="tableStyles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viewProps" Target="viewProp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aine florzinha" userId="70ba8e217d464c81" providerId="Windows Live" clId="Web-{3DB6B053-7501-402A-8E5F-E90D02665AF8}"/>
    <pc:docChg chg="addSld">
      <pc:chgData name="elaine florzinha" userId="70ba8e217d464c81" providerId="Windows Live" clId="Web-{3DB6B053-7501-402A-8E5F-E90D02665AF8}" dt="2022-10-05T03:00:58.173" v="0"/>
      <pc:docMkLst>
        <pc:docMk/>
      </pc:docMkLst>
      <pc:sldChg chg="new">
        <pc:chgData name="elaine florzinha" userId="70ba8e217d464c81" providerId="Windows Live" clId="Web-{3DB6B053-7501-402A-8E5F-E90D02665AF8}" dt="2022-10-05T03:00:58.173" v="0"/>
        <pc:sldMkLst>
          <pc:docMk/>
          <pc:sldMk cId="721965186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3738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222098b3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222098b3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3350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125645d80b4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125645d80b4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1464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25645d80b4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25645d80b4_0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367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25645d80b4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125645d80b4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194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222098b3a2_3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1222098b3a2_3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16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52248f40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252248f40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73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25645d80b4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25645d80b4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9889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254040e58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254040e58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12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1222098b3a2_3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1222098b3a2_3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640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222098b3a2_3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222098b3a2_3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171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25bff2d61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125bff2d61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485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25645d80b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25645d80b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31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4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1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4228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22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474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0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52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1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4061612" y="1499963"/>
            <a:ext cx="4365300" cy="65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ubTitle" idx="1"/>
          </p:nvPr>
        </p:nvSpPr>
        <p:spPr>
          <a:xfrm>
            <a:off x="4061612" y="2380238"/>
            <a:ext cx="4365300" cy="126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123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3048600" y="2377825"/>
            <a:ext cx="3046800" cy="65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3048600" y="1563725"/>
            <a:ext cx="1475700" cy="814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3048600" y="3090548"/>
            <a:ext cx="3046800" cy="604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2225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1790400" y="1265250"/>
            <a:ext cx="5563200" cy="2613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219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0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1"/>
          </p:nvPr>
        </p:nvSpPr>
        <p:spPr>
          <a:xfrm>
            <a:off x="1950738" y="2777110"/>
            <a:ext cx="2067600" cy="892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2"/>
          </p:nvPr>
        </p:nvSpPr>
        <p:spPr>
          <a:xfrm>
            <a:off x="1950738" y="2436853"/>
            <a:ext cx="20676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3"/>
          </p:nvPr>
        </p:nvSpPr>
        <p:spPr>
          <a:xfrm>
            <a:off x="5125663" y="2777100"/>
            <a:ext cx="2067600" cy="892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4"/>
          </p:nvPr>
        </p:nvSpPr>
        <p:spPr>
          <a:xfrm>
            <a:off x="5125663" y="2436850"/>
            <a:ext cx="20676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946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8"/>
          <p:cNvSpPr txBox="1">
            <a:spLocks noGrp="1"/>
          </p:cNvSpPr>
          <p:nvPr>
            <p:ph type="subTitle" idx="1"/>
          </p:nvPr>
        </p:nvSpPr>
        <p:spPr>
          <a:xfrm>
            <a:off x="1098106" y="2777100"/>
            <a:ext cx="1890000" cy="706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8"/>
          <p:cNvSpPr txBox="1">
            <a:spLocks noGrp="1"/>
          </p:cNvSpPr>
          <p:nvPr>
            <p:ph type="subTitle" idx="2"/>
          </p:nvPr>
        </p:nvSpPr>
        <p:spPr>
          <a:xfrm>
            <a:off x="1098106" y="2436850"/>
            <a:ext cx="18900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subTitle" idx="3"/>
          </p:nvPr>
        </p:nvSpPr>
        <p:spPr>
          <a:xfrm>
            <a:off x="3627006" y="2777100"/>
            <a:ext cx="1890000" cy="706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4"/>
          </p:nvPr>
        </p:nvSpPr>
        <p:spPr>
          <a:xfrm>
            <a:off x="3627005" y="2436850"/>
            <a:ext cx="18900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subTitle" idx="5"/>
          </p:nvPr>
        </p:nvSpPr>
        <p:spPr>
          <a:xfrm>
            <a:off x="6155906" y="2777100"/>
            <a:ext cx="1890000" cy="706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6"/>
          </p:nvPr>
        </p:nvSpPr>
        <p:spPr>
          <a:xfrm>
            <a:off x="6155906" y="2436850"/>
            <a:ext cx="18900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8547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subTitle" idx="1"/>
          </p:nvPr>
        </p:nvSpPr>
        <p:spPr>
          <a:xfrm>
            <a:off x="2570340" y="2103963"/>
            <a:ext cx="1790100" cy="45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2"/>
          </p:nvPr>
        </p:nvSpPr>
        <p:spPr>
          <a:xfrm>
            <a:off x="2570356" y="1763713"/>
            <a:ext cx="17901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subTitle" idx="3"/>
          </p:nvPr>
        </p:nvSpPr>
        <p:spPr>
          <a:xfrm>
            <a:off x="2570340" y="3782150"/>
            <a:ext cx="1790100" cy="45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2570356" y="3441900"/>
            <a:ext cx="17901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5"/>
          </p:nvPr>
        </p:nvSpPr>
        <p:spPr>
          <a:xfrm>
            <a:off x="6086115" y="2103963"/>
            <a:ext cx="1790100" cy="45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6086131" y="1763713"/>
            <a:ext cx="17901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7"/>
          </p:nvPr>
        </p:nvSpPr>
        <p:spPr>
          <a:xfrm>
            <a:off x="6086115" y="3782150"/>
            <a:ext cx="1790100" cy="45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subTitle" idx="8"/>
          </p:nvPr>
        </p:nvSpPr>
        <p:spPr>
          <a:xfrm>
            <a:off x="6086131" y="3441900"/>
            <a:ext cx="1790100" cy="258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None/>
              <a:defRPr sz="2000" b="1">
                <a:solidFill>
                  <a:schemeClr val="accent3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71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 txBox="1">
            <a:spLocks noGrp="1"/>
          </p:cNvSpPr>
          <p:nvPr>
            <p:ph type="title"/>
          </p:nvPr>
        </p:nvSpPr>
        <p:spPr>
          <a:xfrm>
            <a:off x="3245375" y="2320050"/>
            <a:ext cx="4011600" cy="65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2" hasCustomPrompt="1"/>
          </p:nvPr>
        </p:nvSpPr>
        <p:spPr>
          <a:xfrm>
            <a:off x="5428130" y="1505938"/>
            <a:ext cx="1828800" cy="8142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4307275" y="3032761"/>
            <a:ext cx="2949600" cy="604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09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136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107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"/>
          <p:cNvSpPr txBox="1">
            <a:spLocks noGrp="1"/>
          </p:cNvSpPr>
          <p:nvPr>
            <p:ph type="title"/>
          </p:nvPr>
        </p:nvSpPr>
        <p:spPr>
          <a:xfrm>
            <a:off x="717100" y="445025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2827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"/>
          <p:cNvSpPr txBox="1">
            <a:spLocks noGrp="1"/>
          </p:cNvSpPr>
          <p:nvPr>
            <p:ph type="title" hasCustomPrompt="1"/>
          </p:nvPr>
        </p:nvSpPr>
        <p:spPr>
          <a:xfrm>
            <a:off x="2086650" y="1710500"/>
            <a:ext cx="4970700" cy="1226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3" name="Google Shape;123;p11"/>
          <p:cNvSpPr txBox="1">
            <a:spLocks noGrp="1"/>
          </p:cNvSpPr>
          <p:nvPr>
            <p:ph type="subTitle" idx="1"/>
          </p:nvPr>
        </p:nvSpPr>
        <p:spPr>
          <a:xfrm>
            <a:off x="2086650" y="3078700"/>
            <a:ext cx="4970700" cy="354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999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"/>
          <p:cNvSpPr txBox="1">
            <a:spLocks noGrp="1"/>
          </p:cNvSpPr>
          <p:nvPr>
            <p:ph type="title" hasCustomPrompt="1"/>
          </p:nvPr>
        </p:nvSpPr>
        <p:spPr>
          <a:xfrm>
            <a:off x="973594" y="1321725"/>
            <a:ext cx="3614400" cy="545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70" name="Google Shape;370;p29"/>
          <p:cNvSpPr txBox="1">
            <a:spLocks noGrp="1"/>
          </p:cNvSpPr>
          <p:nvPr>
            <p:ph type="subTitle" idx="1"/>
          </p:nvPr>
        </p:nvSpPr>
        <p:spPr>
          <a:xfrm>
            <a:off x="973594" y="1866829"/>
            <a:ext cx="3614400" cy="230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" name="Google Shape;371;p29"/>
          <p:cNvSpPr txBox="1">
            <a:spLocks noGrp="1"/>
          </p:cNvSpPr>
          <p:nvPr>
            <p:ph type="title" idx="2" hasCustomPrompt="1"/>
          </p:nvPr>
        </p:nvSpPr>
        <p:spPr>
          <a:xfrm>
            <a:off x="973594" y="2307974"/>
            <a:ext cx="3614400" cy="545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72" name="Google Shape;372;p29"/>
          <p:cNvSpPr txBox="1">
            <a:spLocks noGrp="1"/>
          </p:cNvSpPr>
          <p:nvPr>
            <p:ph type="subTitle" idx="3"/>
          </p:nvPr>
        </p:nvSpPr>
        <p:spPr>
          <a:xfrm>
            <a:off x="973594" y="2853076"/>
            <a:ext cx="3614400" cy="230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3" name="Google Shape;373;p29"/>
          <p:cNvSpPr txBox="1">
            <a:spLocks noGrp="1"/>
          </p:cNvSpPr>
          <p:nvPr>
            <p:ph type="title" idx="4" hasCustomPrompt="1"/>
          </p:nvPr>
        </p:nvSpPr>
        <p:spPr>
          <a:xfrm>
            <a:off x="973594" y="3294199"/>
            <a:ext cx="3614400" cy="545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74" name="Google Shape;374;p29"/>
          <p:cNvSpPr txBox="1">
            <a:spLocks noGrp="1"/>
          </p:cNvSpPr>
          <p:nvPr>
            <p:ph type="subTitle" idx="5"/>
          </p:nvPr>
        </p:nvSpPr>
        <p:spPr>
          <a:xfrm>
            <a:off x="973594" y="3839325"/>
            <a:ext cx="3614400" cy="230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5" name="Google Shape;375;p29"/>
          <p:cNvSpPr txBox="1">
            <a:spLocks noGrp="1"/>
          </p:cNvSpPr>
          <p:nvPr>
            <p:ph type="title" idx="6"/>
          </p:nvPr>
        </p:nvSpPr>
        <p:spPr>
          <a:xfrm>
            <a:off x="717100" y="445025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0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9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7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3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72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71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118"/>
            <a:ext cx="1767506" cy="5139822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17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  <p:sldLayoutId id="2147484082" r:id="rId18"/>
    <p:sldLayoutId id="2147484083" r:id="rId19"/>
    <p:sldLayoutId id="2147484084" r:id="rId20"/>
    <p:sldLayoutId id="2147484085" r:id="rId21"/>
    <p:sldLayoutId id="2147484086" r:id="rId22"/>
    <p:sldLayoutId id="2147484088" r:id="rId23"/>
    <p:sldLayoutId id="2147484089" r:id="rId24"/>
    <p:sldLayoutId id="2147484090" r:id="rId25"/>
    <p:sldLayoutId id="2147484091" r:id="rId26"/>
    <p:sldLayoutId id="2147484092" r:id="rId27"/>
    <p:sldLayoutId id="2147484093" r:id="rId2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videos.disney.com.br/ver/divertida-mente-trailer-2-51326b27f1a8f8430241987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1EAE0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 txBox="1">
            <a:spLocks noGrp="1"/>
          </p:cNvSpPr>
          <p:nvPr>
            <p:ph type="ctrTitle"/>
          </p:nvPr>
        </p:nvSpPr>
        <p:spPr>
          <a:xfrm>
            <a:off x="2420827" y="1509823"/>
            <a:ext cx="5192083" cy="1860697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r>
              <a:rPr lang="pt-BR" sz="4000" dirty="0">
                <a:latin typeface="Verdana"/>
                <a:ea typeface="Verdana"/>
                <a:cs typeface="Verdana" pitchFamily="34" charset="0"/>
              </a:rPr>
              <a:t>DOCUMENTAÇÃO PEDAGÓGICA</a:t>
            </a:r>
            <a:r>
              <a:rPr lang="pt-BR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pt-BR" sz="4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t-BR" sz="4000" dirty="0">
                <a:latin typeface="Verdana"/>
                <a:ea typeface="Verdana"/>
                <a:cs typeface="Verdana" pitchFamily="34" charset="0"/>
              </a:rPr>
              <a:t>MATERNAL </a:t>
            </a:r>
            <a:r>
              <a:rPr lang="pt-BR" sz="4000" dirty="0" smtClean="0">
                <a:latin typeface="Verdana"/>
                <a:ea typeface="Verdana"/>
                <a:cs typeface="Verdana" pitchFamily="34" charset="0"/>
              </a:rPr>
              <a:t>4º</a:t>
            </a:r>
            <a:r>
              <a:rPr lang="pt-BR" sz="4000" dirty="0">
                <a:latin typeface="Verdana"/>
                <a:ea typeface="Verdana"/>
                <a:cs typeface="Verdana" pitchFamily="34" charset="0"/>
              </a:rPr>
              <a:t> BIMESTRE</a:t>
            </a:r>
            <a:endParaRPr sz="3800" dirty="0">
              <a:latin typeface="Verdana"/>
              <a:ea typeface="Verdana"/>
            </a:endParaRPr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xmlns="" id="{3D9533DD-C993-A4E2-85F6-A1739B1B5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89" y="146307"/>
            <a:ext cx="1460021" cy="12277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EFE38FE-0D7A-3CB6-A953-0EFFBD484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080" y="4201964"/>
            <a:ext cx="2678502" cy="798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algn="l"/>
            <a:r>
              <a:rPr lang="pt-BR" sz="2400" b="1" dirty="0" smtClean="0">
                <a:solidFill>
                  <a:srgbClr val="0070C0"/>
                </a:solidFill>
                <a:latin typeface="Arial"/>
                <a:cs typeface="Arial"/>
              </a:rPr>
              <a:t>O jogo da pedra das emoções </a:t>
            </a:r>
            <a:r>
              <a:rPr lang="pt-BR" sz="2400" b="1" dirty="0">
                <a:solidFill>
                  <a:srgbClr val="0070C0"/>
                </a:solidFill>
                <a:latin typeface="Arial"/>
                <a:cs typeface="Arial"/>
              </a:rPr>
              <a:t> 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25" y="1296955"/>
            <a:ext cx="2194854" cy="2308987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657600" y="802433"/>
            <a:ext cx="4068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rgbClr val="0070C0"/>
                </a:solidFill>
                <a:latin typeface="arial" panose="020B0604020202020204" pitchFamily="34" charset="0"/>
              </a:rPr>
              <a:t>O objetivo dessa atividade é ajudar a criança a reconhecer e identificar corretamente as emoções.</a:t>
            </a:r>
            <a:endParaRPr lang="pt-BR" sz="12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57458"/>
            <a:ext cx="22796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08" y="3084474"/>
            <a:ext cx="1513309" cy="188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652">
            <a:off x="6318886" y="1807930"/>
            <a:ext cx="257333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03649" y="4295298"/>
            <a:ext cx="16141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“Vou </a:t>
            </a:r>
            <a:r>
              <a:rPr lang="pt-BR" dirty="0">
                <a:solidFill>
                  <a:srgbClr val="0070C0"/>
                </a:solidFill>
              </a:rPr>
              <a:t>fazer a minha pedra feliz </a:t>
            </a:r>
            <a:r>
              <a:rPr lang="pt-BR" dirty="0" smtClean="0">
                <a:solidFill>
                  <a:srgbClr val="0070C0"/>
                </a:solidFill>
              </a:rPr>
              <a:t>” </a:t>
            </a:r>
            <a:r>
              <a:rPr lang="pt-BR" dirty="0">
                <a:solidFill>
                  <a:srgbClr val="0070C0"/>
                </a:solidFill>
              </a:rPr>
              <a:t> </a:t>
            </a:r>
            <a:r>
              <a:rPr lang="pt-BR" dirty="0" smtClean="0">
                <a:solidFill>
                  <a:srgbClr val="0070C0"/>
                </a:solidFill>
              </a:rPr>
              <a:t>(J)</a:t>
            </a:r>
            <a:endParaRPr lang="pt-B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algn="l"/>
            <a:r>
              <a:rPr lang="pt-BR" sz="2000" b="1" dirty="0" smtClean="0">
                <a:latin typeface="Arial"/>
                <a:cs typeface="Arial"/>
              </a:rPr>
              <a:t>Luzes das emoções </a:t>
            </a:r>
            <a:endParaRPr lang="pt-BR" sz="2000" b="1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4" y="937976"/>
            <a:ext cx="2816853" cy="19943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80" y="2907315"/>
            <a:ext cx="2727159" cy="19074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74" y="1667983"/>
            <a:ext cx="3046498" cy="220972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965825" y="1109609"/>
            <a:ext cx="3772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“</a:t>
            </a:r>
            <a:r>
              <a:rPr lang="pt-BR" b="1" dirty="0" err="1" smtClean="0">
                <a:solidFill>
                  <a:srgbClr val="0070C0"/>
                </a:solidFill>
              </a:rPr>
              <a:t>Prô</a:t>
            </a:r>
            <a:r>
              <a:rPr lang="pt-BR" b="1" dirty="0" smtClean="0">
                <a:solidFill>
                  <a:srgbClr val="0070C0"/>
                </a:solidFill>
              </a:rPr>
              <a:t>, está </a:t>
            </a:r>
            <a:r>
              <a:rPr lang="pt-BR" b="1" dirty="0" smtClean="0">
                <a:solidFill>
                  <a:srgbClr val="0070C0"/>
                </a:solidFill>
              </a:rPr>
              <a:t>muito legal, que luz </a:t>
            </a:r>
            <a:r>
              <a:rPr lang="pt-BR" b="1" dirty="0" smtClean="0">
                <a:solidFill>
                  <a:srgbClr val="0070C0"/>
                </a:solidFill>
              </a:rPr>
              <a:t>azul! </a:t>
            </a:r>
            <a:r>
              <a:rPr lang="pt-BR" b="1" dirty="0" smtClean="0">
                <a:solidFill>
                  <a:srgbClr val="0070C0"/>
                </a:solidFill>
              </a:rPr>
              <a:t>(</a:t>
            </a:r>
            <a:r>
              <a:rPr lang="pt-BR" b="1" dirty="0" smtClean="0">
                <a:solidFill>
                  <a:srgbClr val="0070C0"/>
                </a:solidFill>
              </a:rPr>
              <a:t>J. </a:t>
            </a:r>
            <a:r>
              <a:rPr lang="pt-BR" b="1" dirty="0" smtClean="0">
                <a:solidFill>
                  <a:srgbClr val="0070C0"/>
                </a:solidFill>
              </a:rPr>
              <a:t>F.) </a:t>
            </a:r>
            <a:endParaRPr lang="pt-BR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736" y="515893"/>
            <a:ext cx="5682379" cy="763031"/>
          </a:xfrm>
        </p:spPr>
        <p:txBody>
          <a:bodyPr/>
          <a:lstStyle/>
          <a:p>
            <a:r>
              <a:rPr lang="pt-BR" sz="2000" b="1" dirty="0" smtClean="0">
                <a:latin typeface="Arial"/>
                <a:cs typeface="Arial"/>
              </a:rPr>
              <a:t>Dinâmica do monstro das cores </a:t>
            </a:r>
            <a:endParaRPr lang="pt-BR" sz="2000" b="1" dirty="0">
              <a:latin typeface="Arial"/>
              <a:cs typeface="Arial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90465" y="821095"/>
            <a:ext cx="61675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  <a:latin typeface="arial" panose="020B0604020202020204" pitchFamily="34" charset="0"/>
              </a:rPr>
              <a:t>Expressar desejos e sentimentos, por meio da linguagem oral através de textos, desenhos e fotos; Criar com o próprio corpo formas diversificadas de expressão, sentimentos, sensações e emoções.</a:t>
            </a:r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892300"/>
            <a:ext cx="23526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32" y="3378816"/>
            <a:ext cx="21574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1528731"/>
            <a:ext cx="273050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469363" y="3679745"/>
            <a:ext cx="40028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“</a:t>
            </a:r>
            <a:r>
              <a:rPr lang="pt-BR" b="1" dirty="0" err="1" smtClean="0">
                <a:solidFill>
                  <a:srgbClr val="0070C0"/>
                </a:solidFill>
              </a:rPr>
              <a:t>Prô</a:t>
            </a:r>
            <a:r>
              <a:rPr lang="pt-BR" b="1" dirty="0" smtClean="0">
                <a:solidFill>
                  <a:srgbClr val="0070C0"/>
                </a:solidFill>
              </a:rPr>
              <a:t>, </a:t>
            </a:r>
            <a:r>
              <a:rPr lang="pt-BR" b="1" dirty="0">
                <a:solidFill>
                  <a:srgbClr val="0070C0"/>
                </a:solidFill>
              </a:rPr>
              <a:t>vou desenhar os olhos bem </a:t>
            </a:r>
            <a:r>
              <a:rPr lang="pt-BR" b="1" dirty="0" smtClean="0">
                <a:solidFill>
                  <a:srgbClr val="0070C0"/>
                </a:solidFill>
              </a:rPr>
              <a:t>grandes” 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                                                                      (La)</a:t>
            </a:r>
            <a:endParaRPr lang="pt-B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74D7BA-5FE2-F9AB-B686-740CA535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97" y="441789"/>
            <a:ext cx="7988880" cy="1643553"/>
          </a:xfrm>
        </p:spPr>
        <p:txBody>
          <a:bodyPr/>
          <a:lstStyle/>
          <a:p>
            <a:pPr algn="ctr"/>
            <a:r>
              <a:rPr lang="pt-BR" sz="1800" b="1" dirty="0" smtClean="0">
                <a:latin typeface="Arial"/>
                <a:cs typeface="Arial"/>
              </a:rPr>
              <a:t>E finalizamos o projeto com a atividade do </a:t>
            </a:r>
            <a:r>
              <a:rPr lang="pt-BR" sz="1800" b="1" dirty="0" err="1" smtClean="0">
                <a:latin typeface="Arial"/>
                <a:cs typeface="Arial"/>
              </a:rPr>
              <a:t>E</a:t>
            </a:r>
            <a:r>
              <a:rPr lang="pt-BR" sz="1800" b="1" dirty="0" err="1" smtClean="0">
                <a:latin typeface="Arial"/>
                <a:cs typeface="Arial"/>
              </a:rPr>
              <a:t>mociômetro</a:t>
            </a:r>
            <a:r>
              <a:rPr lang="pt-BR" sz="1800" b="1" dirty="0" smtClean="0">
                <a:latin typeface="Arial"/>
                <a:cs typeface="Arial"/>
              </a:rPr>
              <a:t/>
            </a:r>
            <a:br>
              <a:rPr lang="pt-BR" sz="1800" b="1" dirty="0" smtClean="0">
                <a:latin typeface="Arial"/>
                <a:cs typeface="Arial"/>
              </a:rPr>
            </a:br>
            <a:r>
              <a:rPr lang="pt-BR" sz="1400" dirty="0">
                <a:latin typeface="Arial"/>
                <a:cs typeface="Arial"/>
              </a:rPr>
              <a:t/>
            </a:r>
            <a:br>
              <a:rPr lang="pt-BR" sz="1400" dirty="0">
                <a:latin typeface="Arial"/>
                <a:cs typeface="Arial"/>
              </a:rPr>
            </a:br>
            <a:r>
              <a:rPr lang="pt-BR" sz="1400" dirty="0" smtClean="0">
                <a:latin typeface="Arial"/>
                <a:cs typeface="Arial"/>
              </a:rPr>
              <a:t>A amizade, harmonia e o respeito aos amigos, estão sempre </a:t>
            </a:r>
            <a:r>
              <a:rPr lang="pt-BR" sz="1400" dirty="0" smtClean="0">
                <a:latin typeface="Arial"/>
                <a:cs typeface="Arial"/>
              </a:rPr>
              <a:t>presentes.</a:t>
            </a:r>
            <a:endParaRPr lang="pt-BR" sz="1400" dirty="0">
              <a:latin typeface="Arial"/>
              <a:cs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4" y="1277139"/>
            <a:ext cx="2172982" cy="162973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45" y="2541410"/>
            <a:ext cx="1414943" cy="18865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88" y="1277139"/>
            <a:ext cx="1268536" cy="16913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9" y="1986855"/>
            <a:ext cx="1584467" cy="211262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30" y="1385040"/>
            <a:ext cx="2031714" cy="152378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051425" y="4232953"/>
            <a:ext cx="38250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b="1" dirty="0" smtClean="0">
              <a:solidFill>
                <a:srgbClr val="0070C0"/>
              </a:solidFill>
            </a:endParaRPr>
          </a:p>
          <a:p>
            <a:endParaRPr lang="pt-BR" b="1" dirty="0">
              <a:solidFill>
                <a:srgbClr val="0070C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“</a:t>
            </a:r>
            <a:r>
              <a:rPr lang="pt-BR" b="1" dirty="0" err="1" smtClean="0">
                <a:solidFill>
                  <a:srgbClr val="0070C0"/>
                </a:solidFill>
              </a:rPr>
              <a:t>Prô</a:t>
            </a:r>
            <a:r>
              <a:rPr lang="pt-BR" b="1" dirty="0" smtClean="0">
                <a:solidFill>
                  <a:srgbClr val="0070C0"/>
                </a:solidFill>
              </a:rPr>
              <a:t>, </a:t>
            </a:r>
            <a:r>
              <a:rPr lang="pt-BR" b="1" dirty="0" smtClean="0">
                <a:solidFill>
                  <a:srgbClr val="0070C0"/>
                </a:solidFill>
              </a:rPr>
              <a:t>quero dar um abraço na </a:t>
            </a:r>
            <a:r>
              <a:rPr lang="pt-BR" b="1" dirty="0" smtClean="0">
                <a:solidFill>
                  <a:srgbClr val="0070C0"/>
                </a:solidFill>
              </a:rPr>
              <a:t>Juliana” </a:t>
            </a:r>
            <a:r>
              <a:rPr lang="pt-BR" b="1" dirty="0" smtClean="0">
                <a:solidFill>
                  <a:srgbClr val="0070C0"/>
                </a:solidFill>
              </a:rPr>
              <a:t>( O</a:t>
            </a:r>
            <a:r>
              <a:rPr lang="pt-BR" b="1" dirty="0" smtClean="0">
                <a:solidFill>
                  <a:srgbClr val="0070C0"/>
                </a:solidFill>
              </a:rPr>
              <a:t>)</a:t>
            </a:r>
            <a:endParaRPr lang="pt-BR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2" y="397482"/>
            <a:ext cx="1777109" cy="23694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89" y="303425"/>
            <a:ext cx="1403700" cy="1871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65" y="185506"/>
            <a:ext cx="2349900" cy="176242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07" y="2406650"/>
            <a:ext cx="1668767" cy="223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763">
            <a:off x="4854336" y="1634846"/>
            <a:ext cx="1963737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39" y="2188610"/>
            <a:ext cx="1762125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10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7100" y="540718"/>
            <a:ext cx="7709700" cy="572700"/>
          </a:xfrm>
        </p:spPr>
        <p:txBody>
          <a:bodyPr>
            <a:noAutofit/>
          </a:bodyPr>
          <a:lstStyle/>
          <a:p>
            <a:r>
              <a:rPr lang="pt-BR" sz="1400" dirty="0" smtClean="0">
                <a:latin typeface="Arial"/>
                <a:cs typeface="Arial"/>
              </a:rPr>
              <a:t>REFERÊNCIAS</a:t>
            </a:r>
            <a:endParaRPr lang="pt-BR" sz="1400" b="0" dirty="0">
              <a:latin typeface="Arial"/>
              <a:cs typeface="Aria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22475" y="1594883"/>
            <a:ext cx="5103628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428108" y="1325366"/>
            <a:ext cx="7243280" cy="748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https://www.google.com/search?q=OBJETIVO+DO+LIVRO+A+RAIVA&amp;rlz=1C1CHBD_pt-PTBR823BR823&amp;oq=OBJETIVO+DO+LIVRO+A+RAIVA&amp;aqs=chrome..69i57j0i546l4.8750j0j15&amp;sourceid=chrome&amp;ie=UTF-8</a:t>
            </a:r>
          </a:p>
        </p:txBody>
      </p:sp>
      <p:sp>
        <p:nvSpPr>
          <p:cNvPr id="8" name="Retângulo 7"/>
          <p:cNvSpPr/>
          <p:nvPr/>
        </p:nvSpPr>
        <p:spPr>
          <a:xfrm>
            <a:off x="1417834" y="2157573"/>
            <a:ext cx="4741523" cy="742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https://saude.abril.com.br/bem-estar/9-coisas-que-o-filme-divertida-mente-nos-ensina-sobre-o-cerebro-e-as-emocoes/</a:t>
            </a:r>
          </a:p>
        </p:txBody>
      </p:sp>
      <p:sp>
        <p:nvSpPr>
          <p:cNvPr id="9" name="Retângulo 8"/>
          <p:cNvSpPr/>
          <p:nvPr/>
        </p:nvSpPr>
        <p:spPr>
          <a:xfrm>
            <a:off x="1356189" y="3030875"/>
            <a:ext cx="73562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s://www.google.com/search?q=dinamica+monstro+das+cores+objetivo&amp;rlz=1C1CHBD_pt-PTBR823BR823&amp;ei=LxeZY6bSF7zb1sQPteag0AE&amp;ved=0ahUKEwjmpZvQ6_f7AhW8rZUCHTUzCBoQ4dUDCA8&amp;uact=5&amp;oq=dinamica+monstro+das+cores+objetivo&amp;gs_lcp=Cgxnd3Mtd2l6LXNlcnAQAzIFCCEQoAEyBQghEKABMggIIRAWEB4QHToKCAAQRxDWBBCwA0oECEEYAEoECEYYAFDECVjECWChKmgCcAF4AIABogGIAaIBkgEDMC4xmAEAoAEByAEIwAEB&amp;sclient=gws-wiz-serp</a:t>
            </a:r>
          </a:p>
        </p:txBody>
      </p:sp>
    </p:spTree>
    <p:extLst>
      <p:ext uri="{BB962C8B-B14F-4D97-AF65-F5344CB8AC3E}">
        <p14:creationId xmlns:p14="http://schemas.microsoft.com/office/powerpoint/2010/main" val="38929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69"/>
          <p:cNvSpPr txBox="1">
            <a:spLocks noGrp="1"/>
          </p:cNvSpPr>
          <p:nvPr>
            <p:ph type="subTitle" idx="1"/>
          </p:nvPr>
        </p:nvSpPr>
        <p:spPr>
          <a:xfrm>
            <a:off x="2381154" y="767493"/>
            <a:ext cx="3614400" cy="230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pt-BR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utores</a:t>
            </a:r>
            <a:endParaRPr lang="pt-BR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Crianças </a:t>
            </a:r>
            <a:r>
              <a:rPr lang="pt-BR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 </a:t>
            </a:r>
            <a:r>
              <a:rPr lang="pt-BR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Maternal</a:t>
            </a:r>
          </a:p>
          <a:p>
            <a:endParaRPr lang="pt-BR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Fotografia</a:t>
            </a:r>
          </a:p>
          <a:p>
            <a:r>
              <a:rPr lang="pt-BR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Elaine Natividade e Helena Cristina Gonçalves de Souza</a:t>
            </a:r>
          </a:p>
          <a:p>
            <a:endParaRPr lang="pt-BR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pt-BR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Direção pedagógica: Cristina Rosa David Pereira da Silva</a:t>
            </a:r>
          </a:p>
          <a:p>
            <a:endParaRPr lang="pt-BR" b="1" dirty="0"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Direção Multi Kids: Eliane Adaniya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+mn-lt"/>
            </a:endParaRPr>
          </a:p>
        </p:txBody>
      </p:sp>
      <p:pic>
        <p:nvPicPr>
          <p:cNvPr id="10" name="Imagem 4">
            <a:extLst>
              <a:ext uri="{FF2B5EF4-FFF2-40B4-BE49-F238E27FC236}">
                <a16:creationId xmlns:a16="http://schemas.microsoft.com/office/drawing/2014/main" xmlns="" id="{BEFE38FE-0D7A-3CB6-A953-0EFFBD484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653" y="4148454"/>
            <a:ext cx="2188395" cy="652350"/>
          </a:xfrm>
          <a:prstGeom prst="rect">
            <a:avLst/>
          </a:prstGeom>
        </p:spPr>
      </p:pic>
      <p:pic>
        <p:nvPicPr>
          <p:cNvPr id="11" name="Imagem 5">
            <a:extLst>
              <a:ext uri="{FF2B5EF4-FFF2-40B4-BE49-F238E27FC236}">
                <a16:creationId xmlns:a16="http://schemas.microsoft.com/office/drawing/2014/main" xmlns="" id="{3D9533DD-C993-A4E2-85F6-A1739B1B5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28" y="372340"/>
            <a:ext cx="1460021" cy="12277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0"/>
          <p:cNvSpPr txBox="1">
            <a:spLocks noGrp="1"/>
          </p:cNvSpPr>
          <p:nvPr>
            <p:ph type="title"/>
          </p:nvPr>
        </p:nvSpPr>
        <p:spPr>
          <a:xfrm>
            <a:off x="5445302" y="1520575"/>
            <a:ext cx="3012431" cy="630988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 </a:t>
            </a:r>
            <a:endParaRPr dirty="0"/>
          </a:p>
        </p:txBody>
      </p:sp>
      <p:sp>
        <p:nvSpPr>
          <p:cNvPr id="470" name="Google Shape;470;p4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sp>
        <p:nvSpPr>
          <p:cNvPr id="2" name="Retângulo 1"/>
          <p:cNvSpPr/>
          <p:nvPr/>
        </p:nvSpPr>
        <p:spPr>
          <a:xfrm>
            <a:off x="174661" y="852756"/>
            <a:ext cx="5758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Crianças</a:t>
            </a:r>
            <a:r>
              <a:rPr lang="pt-BR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Maternal </a:t>
            </a:r>
            <a:r>
              <a:rPr lang="pt-BR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(Manhã</a:t>
            </a:r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424755" y="585628"/>
            <a:ext cx="29692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Educadoras</a:t>
            </a:r>
          </a:p>
          <a:p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</a:t>
            </a:r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Elaine Silva Natividade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        Helena Cristina Gonçalves de Souza</a:t>
            </a: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1417835"/>
            <a:ext cx="6703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pt-BR" sz="18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</a:t>
            </a:r>
            <a:endParaRPr lang="pt-BR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02742" y="3010328"/>
            <a:ext cx="3554858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Ana Luísa Bertolotto Santos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Benjamin Bollos Coutinho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Helena Silva Maciel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Júlia Vilela Fuggi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Júlia Zandoná Brennecke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Juliana Mitsuko Ueda Bueno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Maria Victória Motta Onckem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Miguel Bernardo Marques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Otávio Montibeller Bordin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Stella Monzillo Pendek</a:t>
            </a:r>
          </a:p>
          <a:p>
            <a:r>
              <a:rPr lang="pt-BR" dirty="0">
                <a:latin typeface="Verdana"/>
                <a:ea typeface="Verdana"/>
                <a:cs typeface="Verdana" pitchFamily="34" charset="0"/>
              </a:rPr>
              <a:t>Pedro Dias Alves</a:t>
            </a:r>
          </a:p>
          <a:p>
            <a:r>
              <a:rPr lang="pt-BR" dirty="0">
                <a:latin typeface="Verdana"/>
                <a:ea typeface="Verdana"/>
                <a:cs typeface="Verdana" pitchFamily="34" charset="0"/>
              </a:rPr>
              <a:t>Bruno Souza Felix</a:t>
            </a:r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371" y="2619910"/>
            <a:ext cx="58391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Crianças </a:t>
            </a:r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Maternal </a:t>
            </a:r>
            <a:r>
              <a:rPr lang="pt-BR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(Tarde)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1777429"/>
            <a:ext cx="6858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</a:t>
            </a:r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</a:t>
            </a:r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      </a:t>
            </a:r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193496" y="1066801"/>
            <a:ext cx="3986618" cy="33239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Ana Cristina de Paula Martins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Ian Lucca Silva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Lais Ruiz Grecco Cury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Lorena Ferreira Visoni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Maria Cecilia de Paula Moreira</a:t>
            </a:r>
          </a:p>
          <a:p>
            <a:r>
              <a:rPr lang="pt-BR" dirty="0">
                <a:latin typeface="Verdana" pitchFamily="34" charset="0"/>
                <a:ea typeface="Verdana" pitchFamily="34" charset="0"/>
                <a:cs typeface="Verdana" pitchFamily="34" charset="0"/>
              </a:rPr>
              <a:t>Rafaela Francisco Kliemke dos Santos </a:t>
            </a:r>
          </a:p>
          <a:p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  <a:r>
              <a:rPr lang="pt-BR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</a:t>
            </a:r>
            <a:endParaRPr lang="pt-BR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</a:t>
            </a:r>
          </a:p>
          <a:p>
            <a:endParaRPr lang="pt-BR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pt-BR" b="1" dirty="0">
                <a:latin typeface="Verdana"/>
                <a:ea typeface="Verdana"/>
              </a:rPr>
              <a:t>                                                                                                                       </a:t>
            </a:r>
            <a:r>
              <a:rPr lang="pt-BR" dirty="0"/>
              <a:t>                       </a:t>
            </a:r>
          </a:p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1"/>
          <p:cNvSpPr txBox="1">
            <a:spLocks noGrp="1"/>
          </p:cNvSpPr>
          <p:nvPr>
            <p:ph type="title" idx="2"/>
          </p:nvPr>
        </p:nvSpPr>
        <p:spPr>
          <a:xfrm>
            <a:off x="1509823" y="489098"/>
            <a:ext cx="6134150" cy="2169042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r>
              <a:rPr lang="pt-BR" sz="2000" dirty="0">
                <a:latin typeface="Verdana"/>
                <a:ea typeface="Verdana"/>
                <a:cs typeface="Verdana" panose="020B0604030504040204" pitchFamily="34" charset="0"/>
              </a:rPr>
              <a:t>       Projeto  </a:t>
            </a:r>
            <a:r>
              <a:rPr lang="pt-BR" sz="2000" dirty="0" smtClean="0">
                <a:latin typeface="Verdana"/>
                <a:ea typeface="Verdana"/>
                <a:cs typeface="Verdana" panose="020B0604030504040204" pitchFamily="34" charset="0"/>
              </a:rPr>
              <a:t>Oficina   dos      sentimentos</a:t>
            </a:r>
            <a:endParaRPr lang="pt-BR" sz="20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8" name="Google Shape;478;p4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2" descr="Elos Educacional | As competências socioemocionais no contexto da educação  infant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613" y="2089803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3"/>
          <p:cNvSpPr txBox="1">
            <a:spLocks noGrp="1"/>
          </p:cNvSpPr>
          <p:nvPr>
            <p:ph type="title"/>
          </p:nvPr>
        </p:nvSpPr>
        <p:spPr>
          <a:xfrm>
            <a:off x="2847274" y="2247423"/>
            <a:ext cx="4466563" cy="2337125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r>
              <a:rPr lang="pt-BR" sz="1400" b="0" dirty="0">
                <a:latin typeface="+mn-lt"/>
                <a:cs typeface="Calibri"/>
              </a:rPr>
              <a:t/>
            </a:r>
            <a:br>
              <a:rPr lang="pt-BR" sz="1400" b="0" dirty="0">
                <a:latin typeface="+mn-lt"/>
                <a:cs typeface="Calibri"/>
              </a:rPr>
            </a:br>
            <a:endParaRPr sz="1400" b="0" dirty="0">
              <a:latin typeface="+mn-lt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166249" y="544726"/>
            <a:ext cx="5206279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rtl="0"/>
            <a:r>
              <a:rPr lang="pt-BR" sz="1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.</a:t>
            </a:r>
            <a:endParaRPr lang="pt-BR" sz="12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496620" y="2373330"/>
            <a:ext cx="4279186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pt-BR" dirty="0"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11FA6D5-D338-A224-EF65-EF3846570060}"/>
              </a:ext>
            </a:extLst>
          </p:cNvPr>
          <p:cNvSpPr txBox="1"/>
          <p:nvPr/>
        </p:nvSpPr>
        <p:spPr>
          <a:xfrm>
            <a:off x="514821" y="1993476"/>
            <a:ext cx="112987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1200" b="1" kern="1200">
                <a:solidFill>
                  <a:schemeClr val="lt1"/>
                </a:solidFill>
                <a:latin typeface="Comic Sans MS"/>
                <a:ea typeface="+mn-ea"/>
                <a:cs typeface="+mn-cs"/>
              </a:rPr>
              <a:t>Objetivo Específico</a:t>
            </a:r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9902D98-0D75-CD84-9C1C-93CA9E1AD7B2}"/>
              </a:ext>
            </a:extLst>
          </p:cNvPr>
          <p:cNvSpPr txBox="1"/>
          <p:nvPr/>
        </p:nvSpPr>
        <p:spPr>
          <a:xfrm>
            <a:off x="758129" y="634539"/>
            <a:ext cx="25822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 kern="1200" dirty="0" smtClean="0">
                <a:ea typeface="+mn-ea"/>
              </a:rPr>
              <a:t>OBJETIVOS GERAIS</a:t>
            </a:r>
            <a:r>
              <a:rPr lang="pt-BR" sz="1800" b="1" kern="1200" dirty="0" smtClean="0">
                <a:solidFill>
                  <a:schemeClr val="lt1"/>
                </a:solidFill>
                <a:latin typeface="Comic Sans MS"/>
                <a:ea typeface="+mn-ea"/>
              </a:rPr>
              <a:t>ESPECÍFICO</a:t>
            </a:r>
            <a:endParaRPr lang="pt-BR" sz="2000" dirty="0">
              <a:solidFill>
                <a:schemeClr val="lt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451A4880-4F0E-F0F2-75B1-DD8D8C09C860}"/>
              </a:ext>
            </a:extLst>
          </p:cNvPr>
          <p:cNvSpPr txBox="1"/>
          <p:nvPr/>
        </p:nvSpPr>
        <p:spPr>
          <a:xfrm rot="-1560000">
            <a:off x="1608115" y="831529"/>
            <a:ext cx="116276" cy="458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14822" y="957705"/>
            <a:ext cx="48316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>
                <a:cs typeface="Calibri"/>
              </a:rPr>
              <a:t>• Desenvolver a capacidade de se relacionar bem com os outros e consigo </a:t>
            </a:r>
            <a:r>
              <a:rPr lang="pt-BR" sz="1800" dirty="0" smtClean="0">
                <a:cs typeface="Calibri"/>
              </a:rPr>
              <a:t>mesmo</a:t>
            </a:r>
            <a:r>
              <a:rPr lang="pt-BR" sz="1800" dirty="0" smtClean="0">
                <a:cs typeface="Calibri"/>
              </a:rPr>
              <a:t>;</a:t>
            </a:r>
          </a:p>
          <a:p>
            <a:endParaRPr lang="pt-BR" sz="1800" dirty="0" smtClean="0">
              <a:cs typeface="Calibri"/>
            </a:endParaRPr>
          </a:p>
          <a:p>
            <a:r>
              <a:rPr lang="pt-BR" sz="1800" dirty="0" smtClean="0">
                <a:cs typeface="Calibri"/>
              </a:rPr>
              <a:t>• </a:t>
            </a:r>
            <a:r>
              <a:rPr lang="pt-BR" sz="1800" dirty="0">
                <a:cs typeface="Calibri"/>
              </a:rPr>
              <a:t>Lidar com as próprias frustrações, aprender a negociar com os outros e a conviver com os sentimentos, mesmo que </a:t>
            </a:r>
            <a:r>
              <a:rPr lang="pt-BR" sz="1800" dirty="0" smtClean="0">
                <a:cs typeface="Calibri"/>
              </a:rPr>
              <a:t>negativos; </a:t>
            </a:r>
          </a:p>
          <a:p>
            <a:endParaRPr lang="pt-BR" sz="1800" dirty="0" smtClean="0">
              <a:cs typeface="Calibri"/>
            </a:endParaRPr>
          </a:p>
          <a:p>
            <a:r>
              <a:rPr lang="pt-BR" sz="1800" dirty="0" smtClean="0">
                <a:cs typeface="Calibri"/>
              </a:rPr>
              <a:t>• </a:t>
            </a:r>
            <a:r>
              <a:rPr lang="pt-BR" sz="1800" dirty="0">
                <a:cs typeface="Calibri"/>
              </a:rPr>
              <a:t>Observar os sentimentos que nos são revelados pelas expressões verbais e não verbais das pessoas e compartilhar as </a:t>
            </a:r>
            <a:r>
              <a:rPr lang="pt-BR" sz="1800" dirty="0" smtClean="0">
                <a:cs typeface="Calibri"/>
              </a:rPr>
              <a:t>dificuldades</a:t>
            </a:r>
            <a:r>
              <a:rPr lang="pt-BR" sz="1800" dirty="0" smtClean="0">
                <a:cs typeface="Calibri"/>
              </a:rPr>
              <a:t>;</a:t>
            </a:r>
          </a:p>
          <a:p>
            <a:endParaRPr lang="pt-BR" sz="1800" dirty="0" smtClean="0">
              <a:cs typeface="Calibri"/>
            </a:endParaRPr>
          </a:p>
          <a:p>
            <a:r>
              <a:rPr lang="pt-BR" sz="1800" dirty="0" smtClean="0">
                <a:cs typeface="Calibri"/>
              </a:rPr>
              <a:t>• </a:t>
            </a:r>
            <a:r>
              <a:rPr lang="pt-BR" sz="1800" dirty="0">
                <a:cs typeface="Calibri"/>
              </a:rPr>
              <a:t>Descobrir novas estratégias para lidar com os </a:t>
            </a:r>
            <a:r>
              <a:rPr lang="pt-BR" sz="1800" dirty="0" smtClean="0">
                <a:cs typeface="Calibri"/>
              </a:rPr>
              <a:t>conflitos </a:t>
            </a:r>
            <a:r>
              <a:rPr lang="pt-BR" sz="1800" dirty="0">
                <a:cs typeface="Calibri"/>
              </a:rPr>
              <a:t>e diminuir atitudes e ações negativas em suas relações com o </a:t>
            </a:r>
            <a:r>
              <a:rPr lang="pt-BR" sz="1800" dirty="0" smtClean="0">
                <a:cs typeface="Calibri"/>
              </a:rPr>
              <a:t>outro.</a:t>
            </a:r>
            <a:endParaRPr lang="pt-BR" sz="1800" dirty="0">
              <a:cs typeface="Calibri"/>
            </a:endParaRPr>
          </a:p>
        </p:txBody>
      </p:sp>
      <p:sp>
        <p:nvSpPr>
          <p:cNvPr id="4" name="Retângulo 3"/>
          <p:cNvSpPr/>
          <p:nvPr/>
        </p:nvSpPr>
        <p:spPr>
          <a:xfrm rot="975457">
            <a:off x="5751007" y="1430022"/>
            <a:ext cx="33203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Dinâmica o monstro das cores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Apresentação com o filme Divertidamente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Pedra das emoções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 err="1"/>
              <a:t>Emocionometrô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 rot="919418">
            <a:off x="5812970" y="634539"/>
            <a:ext cx="35549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INVESTIGAÇÃO CIENTÍFICA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4"/>
          <p:cNvSpPr txBox="1">
            <a:spLocks noGrp="1"/>
          </p:cNvSpPr>
          <p:nvPr>
            <p:ph type="title"/>
          </p:nvPr>
        </p:nvSpPr>
        <p:spPr>
          <a:xfrm>
            <a:off x="743827" y="494163"/>
            <a:ext cx="7661406" cy="2535513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algn="ctr"/>
            <a:r>
              <a:rPr lang="pt-BR" b="1" dirty="0"/>
              <a:t>INICIAMOS NOSSO PROJETO </a:t>
            </a:r>
            <a:r>
              <a:rPr lang="pt-BR" b="1" dirty="0" smtClean="0"/>
              <a:t>COM A LEITURA DO LIVRO </a:t>
            </a:r>
            <a:r>
              <a:rPr lang="pt-BR" b="1" dirty="0" smtClean="0"/>
              <a:t>“A RAIVA”</a:t>
            </a:r>
            <a:r>
              <a:rPr lang="pt-BR" dirty="0">
                <a:cs typeface="Calibri Light"/>
              </a:rPr>
              <a:t/>
            </a:r>
            <a:br>
              <a:rPr lang="pt-BR" dirty="0">
                <a:cs typeface="Calibri Light"/>
              </a:rPr>
            </a:br>
            <a:r>
              <a:rPr lang="pt-BR" dirty="0">
                <a:cs typeface="Calibri Light"/>
              </a:rPr>
              <a:t/>
            </a:r>
            <a:br>
              <a:rPr lang="pt-BR" dirty="0">
                <a:cs typeface="Calibri Light"/>
              </a:rPr>
            </a:br>
            <a:r>
              <a:rPr lang="pt-BR" dirty="0">
                <a:cs typeface="Calibri Light"/>
              </a:rPr>
              <a:t>Sobre o que fala o livro A Raiva? </a:t>
            </a:r>
            <a:r>
              <a:rPr lang="pt-BR" dirty="0" smtClean="0">
                <a:cs typeface="Calibri Light"/>
              </a:rPr>
              <a:t/>
            </a:r>
            <a:br>
              <a:rPr lang="pt-BR" dirty="0" smtClean="0">
                <a:cs typeface="Calibri Light"/>
              </a:rPr>
            </a:br>
            <a:r>
              <a:rPr lang="pt-BR" dirty="0" smtClean="0">
                <a:cs typeface="Calibri Light"/>
              </a:rPr>
              <a:t/>
            </a:r>
            <a:br>
              <a:rPr lang="pt-BR" dirty="0" smtClean="0">
                <a:cs typeface="Calibri Light"/>
              </a:rPr>
            </a:br>
            <a:r>
              <a:rPr lang="pt-BR" sz="2400" dirty="0" smtClean="0">
                <a:cs typeface="Calibri Light"/>
              </a:rPr>
              <a:t>O </a:t>
            </a:r>
            <a:r>
              <a:rPr lang="pt-BR" sz="2400" dirty="0">
                <a:cs typeface="Calibri Light"/>
              </a:rPr>
              <a:t>livro infantil fala de forma muito simples, divertida e singular sobre como </a:t>
            </a:r>
            <a:r>
              <a:rPr lang="pt-BR" sz="2400" dirty="0" smtClean="0">
                <a:cs typeface="Calibri Light"/>
              </a:rPr>
              <a:t>é um </a:t>
            </a:r>
            <a:r>
              <a:rPr lang="pt-BR" sz="2400" dirty="0">
                <a:cs typeface="Calibri Light"/>
              </a:rPr>
              <a:t>sentimento de Raiva. Como aos poucos ele pode crescer e tomar conta de cada um de nós, sendo sem necessidade, maior do que ele realmente deveria ser.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 txBox="1">
            <a:spLocks noGrp="1"/>
          </p:cNvSpPr>
          <p:nvPr>
            <p:ph type="title"/>
          </p:nvPr>
        </p:nvSpPr>
        <p:spPr>
          <a:xfrm>
            <a:off x="801384" y="2766985"/>
            <a:ext cx="7717883" cy="623487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r>
              <a:rPr lang="pt-BR" sz="1200" b="0" dirty="0"/>
              <a:t/>
            </a:r>
            <a:br>
              <a:rPr lang="pt-BR" sz="1200" b="0" dirty="0"/>
            </a:br>
            <a:r>
              <a:rPr lang="pt-BR" sz="1200" b="0" dirty="0"/>
              <a:t> </a:t>
            </a:r>
            <a:br>
              <a:rPr lang="pt-BR" sz="1200" b="0" dirty="0"/>
            </a:br>
            <a:r>
              <a:rPr lang="pt-BR" sz="1200" b="0" dirty="0"/>
              <a:t>.</a:t>
            </a:r>
            <a:br>
              <a:rPr lang="pt-BR" sz="1200" b="0" dirty="0"/>
            </a:br>
            <a:endParaRPr sz="1200" b="0" dirty="0">
              <a:latin typeface="+mn-lt"/>
            </a:endParaRPr>
          </a:p>
        </p:txBody>
      </p:sp>
      <p:sp>
        <p:nvSpPr>
          <p:cNvPr id="524" name="Google Shape;524;p45"/>
          <p:cNvSpPr txBox="1">
            <a:spLocks noGrp="1"/>
          </p:cNvSpPr>
          <p:nvPr>
            <p:ph type="subTitle" idx="1"/>
          </p:nvPr>
        </p:nvSpPr>
        <p:spPr>
          <a:xfrm flipH="1" flipV="1">
            <a:off x="7438490" y="5143500"/>
            <a:ext cx="318498" cy="116098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4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dirty="0"/>
              <a:t>   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609691" y="4304872"/>
            <a:ext cx="263088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5A9E50EE-514D-7146-98DB-BC95DBD5D1ED}"/>
              </a:ext>
            </a:extLst>
          </p:cNvPr>
          <p:cNvSpPr txBox="1"/>
          <p:nvPr/>
        </p:nvSpPr>
        <p:spPr>
          <a:xfrm>
            <a:off x="4865077" y="1406769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pic>
        <p:nvPicPr>
          <p:cNvPr id="1026" name="Picture 2" descr="A Raiva, de Blandina Fran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43" y="1417834"/>
            <a:ext cx="4020712" cy="28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328827" y="359596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 smtClean="0"/>
              <a:t>A Raiva </a:t>
            </a:r>
            <a:endParaRPr lang="pt-BR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1400" dirty="0" smtClean="0">
                <a:latin typeface="Calibri"/>
                <a:cs typeface="Calibri"/>
              </a:rPr>
              <a:t>Nesta</a:t>
            </a:r>
            <a:r>
              <a:rPr lang="pt-BR" sz="1400" dirty="0" smtClean="0">
                <a:latin typeface="Calibri"/>
                <a:cs typeface="Calibri"/>
              </a:rPr>
              <a:t> atividade as crianças foram convidadas a desenharem a  </a:t>
            </a:r>
            <a:r>
              <a:rPr lang="pt-BR" sz="1400" dirty="0" smtClean="0">
                <a:latin typeface="Calibri"/>
                <a:cs typeface="Calibri"/>
              </a:rPr>
              <a:t>expressão  da raiva no palito de sorvete </a:t>
            </a:r>
            <a:r>
              <a:rPr lang="pt-BR" sz="1400" dirty="0" smtClean="0">
                <a:latin typeface="Calibri"/>
                <a:cs typeface="Calibri"/>
              </a:rPr>
              <a:t>vermelho</a:t>
            </a:r>
            <a:br>
              <a:rPr lang="pt-BR" sz="1400" dirty="0" smtClean="0">
                <a:latin typeface="Calibri"/>
                <a:cs typeface="Calibri"/>
              </a:rPr>
            </a:br>
            <a:r>
              <a:rPr lang="pt-BR" sz="1400" dirty="0">
                <a:latin typeface="Calibri"/>
                <a:cs typeface="Calibri"/>
              </a:rPr>
              <a:t/>
            </a:r>
            <a:br>
              <a:rPr lang="pt-BR" sz="1400" dirty="0">
                <a:latin typeface="Calibri"/>
                <a:cs typeface="Calibri"/>
              </a:rPr>
            </a:br>
            <a:r>
              <a:rPr lang="pt-BR" sz="1400" dirty="0" smtClean="0">
                <a:latin typeface="Calibri"/>
                <a:cs typeface="Calibri"/>
              </a:rPr>
              <a:t/>
            </a:r>
            <a:br>
              <a:rPr lang="pt-BR" sz="1400" dirty="0" smtClean="0">
                <a:latin typeface="Calibri"/>
                <a:cs typeface="Calibri"/>
              </a:rPr>
            </a:br>
            <a:r>
              <a:rPr lang="pt-BR" sz="2000" b="1" i="1" dirty="0">
                <a:latin typeface="Calibri"/>
                <a:cs typeface="Calibri"/>
              </a:rPr>
              <a:t> </a:t>
            </a:r>
            <a:r>
              <a:rPr lang="pt-BR" sz="2000" b="1" i="1" dirty="0" smtClean="0">
                <a:latin typeface="Calibri"/>
                <a:cs typeface="Calibri"/>
              </a:rPr>
              <a:t>     </a:t>
            </a:r>
            <a:r>
              <a:rPr lang="pt-BR" sz="2000" b="1" i="1" dirty="0" smtClean="0">
                <a:latin typeface="Calibri"/>
                <a:cs typeface="Calibri"/>
              </a:rPr>
              <a:t>“Eu </a:t>
            </a:r>
            <a:r>
              <a:rPr lang="pt-BR" sz="2000" b="1" i="1" dirty="0" smtClean="0">
                <a:latin typeface="Calibri"/>
                <a:cs typeface="Calibri"/>
              </a:rPr>
              <a:t>consigo deixar minha raiva com cara de zangada. </a:t>
            </a:r>
            <a:r>
              <a:rPr lang="pt-BR" sz="2000" b="1" i="1" dirty="0" smtClean="0">
                <a:latin typeface="Calibri"/>
                <a:cs typeface="Calibri"/>
              </a:rPr>
              <a:t>“( </a:t>
            </a:r>
            <a:r>
              <a:rPr lang="pt-BR" sz="2000" b="1" i="1" dirty="0" smtClean="0">
                <a:latin typeface="Calibri"/>
                <a:cs typeface="Calibri"/>
              </a:rPr>
              <a:t>M)</a:t>
            </a:r>
            <a:br>
              <a:rPr lang="pt-BR" sz="2000" b="1" i="1" dirty="0" smtClean="0">
                <a:latin typeface="Calibri"/>
                <a:cs typeface="Calibri"/>
              </a:rPr>
            </a:br>
            <a:r>
              <a:rPr lang="pt-BR" sz="1400" dirty="0">
                <a:latin typeface="Calibri"/>
                <a:cs typeface="Calibri"/>
              </a:rPr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DE3FD51-7FCE-0406-4918-0FD66E693765}"/>
              </a:ext>
            </a:extLst>
          </p:cNvPr>
          <p:cNvSpPr txBox="1"/>
          <p:nvPr/>
        </p:nvSpPr>
        <p:spPr>
          <a:xfrm>
            <a:off x="1496683" y="1491292"/>
            <a:ext cx="553600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202124"/>
                </a:solidFill>
                <a:cs typeface="arial"/>
              </a:rPr>
              <a:t>.</a:t>
            </a:r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03" y="2080726"/>
            <a:ext cx="2727160" cy="19271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31" y="3613032"/>
            <a:ext cx="1992627" cy="13682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00" y="1645180"/>
            <a:ext cx="25304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85" y="3096941"/>
            <a:ext cx="2536825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13184" y="4202965"/>
            <a:ext cx="3151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b="1" dirty="0">
                <a:solidFill>
                  <a:srgbClr val="0070C0"/>
                </a:solidFill>
              </a:rPr>
              <a:t>“A MINHA RAIVA VAI </a:t>
            </a:r>
            <a:r>
              <a:rPr lang="pt-BR" b="1" dirty="0" smtClean="0">
                <a:solidFill>
                  <a:srgbClr val="0070C0"/>
                </a:solidFill>
              </a:rPr>
              <a:t>EXPLODIR” </a:t>
            </a:r>
          </a:p>
          <a:p>
            <a:pPr algn="r"/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0070C0"/>
                </a:solidFill>
              </a:rPr>
              <a:t>(</a:t>
            </a:r>
            <a:r>
              <a:rPr lang="pt-BR" b="1" dirty="0">
                <a:solidFill>
                  <a:srgbClr val="0070C0"/>
                </a:solidFill>
              </a:rPr>
              <a:t>M.C)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0562" y="328774"/>
            <a:ext cx="752056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b="1" dirty="0" smtClean="0">
                <a:solidFill>
                  <a:srgbClr val="0070C0"/>
                </a:solidFill>
              </a:rPr>
              <a:t>FOI APRESENTADO </a:t>
            </a:r>
            <a:r>
              <a:rPr lang="pt-BR" b="1" dirty="0" smtClean="0">
                <a:solidFill>
                  <a:srgbClr val="0070C0"/>
                </a:solidFill>
              </a:rPr>
              <a:t>ÀS CRIANÇAS </a:t>
            </a:r>
            <a:r>
              <a:rPr lang="pt-BR" b="1" dirty="0" smtClean="0">
                <a:solidFill>
                  <a:srgbClr val="0070C0"/>
                </a:solidFill>
              </a:rPr>
              <a:t>O FILME DIVERTIDAMENTE</a:t>
            </a:r>
            <a:endParaRPr lang="pt-BR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9 coisas que o filme Divertida Mente ensina sobre o cérebro e as emoções |  Veja Saú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2991">
            <a:off x="1127445" y="2071544"/>
            <a:ext cx="3045331" cy="213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27984" y="821933"/>
            <a:ext cx="36631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2F2F2F"/>
                </a:solidFill>
                <a:latin typeface="Source Serif Pro"/>
              </a:rPr>
              <a:t>O filme </a:t>
            </a:r>
            <a:r>
              <a:rPr lang="pt-BR" sz="1600" b="1" i="1" dirty="0">
                <a:solidFill>
                  <a:srgbClr val="D1204E"/>
                </a:solidFill>
                <a:latin typeface="Source Serif Pro"/>
                <a:hlinkClick r:id="rId4"/>
              </a:rPr>
              <a:t>Divertida Mente</a:t>
            </a:r>
            <a:r>
              <a:rPr lang="pt-BR" sz="1600" dirty="0">
                <a:solidFill>
                  <a:srgbClr val="2F2F2F"/>
                </a:solidFill>
                <a:latin typeface="Source Serif Pro"/>
              </a:rPr>
              <a:t>, sucesso de público e crítica da Disney e da </a:t>
            </a:r>
            <a:r>
              <a:rPr lang="pt-BR" sz="1600" dirty="0" err="1">
                <a:solidFill>
                  <a:srgbClr val="2F2F2F"/>
                </a:solidFill>
                <a:latin typeface="Source Serif Pro"/>
              </a:rPr>
              <a:t>Pixar</a:t>
            </a:r>
            <a:r>
              <a:rPr lang="pt-BR" sz="1600" dirty="0">
                <a:solidFill>
                  <a:srgbClr val="2F2F2F"/>
                </a:solidFill>
                <a:latin typeface="Source Serif Pro"/>
              </a:rPr>
              <a:t>, conta a história de </a:t>
            </a:r>
            <a:r>
              <a:rPr lang="pt-BR" sz="1600" dirty="0" err="1">
                <a:solidFill>
                  <a:srgbClr val="2F2F2F"/>
                </a:solidFill>
                <a:latin typeface="Source Serif Pro"/>
              </a:rPr>
              <a:t>Rilley</a:t>
            </a:r>
            <a:r>
              <a:rPr lang="pt-BR" sz="1600" dirty="0">
                <a:solidFill>
                  <a:srgbClr val="2F2F2F"/>
                </a:solidFill>
                <a:latin typeface="Source Serif Pro"/>
              </a:rPr>
              <a:t>, uma garota de 11 anos que enfrenta uma série de mudanças em sua vida. </a:t>
            </a:r>
            <a:endParaRPr lang="pt-BR" sz="1600" dirty="0" smtClean="0">
              <a:solidFill>
                <a:srgbClr val="2F2F2F"/>
              </a:solidFill>
              <a:latin typeface="Source Serif Pro"/>
            </a:endParaRPr>
          </a:p>
          <a:p>
            <a:pPr algn="ctr"/>
            <a:r>
              <a:rPr lang="pt-BR" sz="1600" dirty="0" smtClean="0">
                <a:solidFill>
                  <a:srgbClr val="2F2F2F"/>
                </a:solidFill>
                <a:latin typeface="Source Serif Pro"/>
              </a:rPr>
              <a:t>A </a:t>
            </a:r>
            <a:r>
              <a:rPr lang="pt-BR" sz="1600" dirty="0">
                <a:solidFill>
                  <a:srgbClr val="2F2F2F"/>
                </a:solidFill>
                <a:latin typeface="Source Serif Pro"/>
              </a:rPr>
              <a:t>principal delas foi sair de sua cidade natal, no estado de Minnesota (EUA), para morar na longínqua cidade de São Francisco. </a:t>
            </a:r>
            <a:endParaRPr lang="pt-BR" sz="1600" dirty="0" smtClean="0">
              <a:solidFill>
                <a:srgbClr val="2F2F2F"/>
              </a:solidFill>
              <a:latin typeface="Source Serif Pro"/>
            </a:endParaRPr>
          </a:p>
          <a:p>
            <a:pPr algn="ctr"/>
            <a:r>
              <a:rPr lang="pt-BR" sz="1600" dirty="0" smtClean="0">
                <a:solidFill>
                  <a:srgbClr val="2F2F2F"/>
                </a:solidFill>
                <a:latin typeface="Source Serif Pro"/>
              </a:rPr>
              <a:t>O </a:t>
            </a:r>
            <a:r>
              <a:rPr lang="pt-BR" sz="1600" dirty="0">
                <a:solidFill>
                  <a:srgbClr val="2F2F2F"/>
                </a:solidFill>
                <a:latin typeface="Source Serif Pro"/>
              </a:rPr>
              <a:t>enredo se desenrola dentro da cabeça da menina, onde cinco emoções — Alegria, Tristeza, Medo, Raiva e Nojo — são responsáveis por processar as informações e armazenar as memórias. </a:t>
            </a:r>
            <a:endParaRPr lang="pt-BR" sz="1600" dirty="0" smtClean="0">
              <a:solidFill>
                <a:srgbClr val="2F2F2F"/>
              </a:solidFill>
              <a:latin typeface="Source Serif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2"/>
          <p:cNvSpPr txBox="1">
            <a:spLocks noGrp="1"/>
          </p:cNvSpPr>
          <p:nvPr>
            <p:ph type="title"/>
          </p:nvPr>
        </p:nvSpPr>
        <p:spPr>
          <a:xfrm>
            <a:off x="430021" y="625778"/>
            <a:ext cx="7709700" cy="572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algn="l"/>
            <a:r>
              <a:rPr lang="pt-BR" sz="1400" dirty="0">
                <a:latin typeface="Calibri"/>
                <a:cs typeface="Calibri"/>
              </a:rPr>
              <a:t> </a:t>
            </a:r>
            <a:r>
              <a:rPr lang="pt-BR" sz="1400" b="1" i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pt-BR" sz="1400" b="1" i="1" dirty="0" smtClean="0">
                <a:solidFill>
                  <a:srgbClr val="0070C0"/>
                </a:solidFill>
                <a:latin typeface="Calibri"/>
                <a:cs typeface="Calibri"/>
              </a:rPr>
              <a:t>“EU </a:t>
            </a:r>
            <a:r>
              <a:rPr lang="pt-BR" sz="1400" b="1" i="1" dirty="0" smtClean="0">
                <a:solidFill>
                  <a:srgbClr val="0070C0"/>
                </a:solidFill>
                <a:latin typeface="Calibri"/>
                <a:cs typeface="Calibri"/>
              </a:rPr>
              <a:t>JÁ ASSISTI NA MINHA CASA </a:t>
            </a:r>
            <a:r>
              <a:rPr lang="pt-BR" sz="1400" b="1" i="1" dirty="0" smtClean="0">
                <a:solidFill>
                  <a:srgbClr val="0070C0"/>
                </a:solidFill>
                <a:latin typeface="Calibri"/>
                <a:cs typeface="Calibri"/>
              </a:rPr>
              <a:t>“(</a:t>
            </a:r>
            <a:r>
              <a:rPr lang="pt-BR" sz="1400" b="1" i="1" dirty="0" smtClean="0">
                <a:solidFill>
                  <a:srgbClr val="0070C0"/>
                </a:solidFill>
                <a:latin typeface="Calibri"/>
                <a:cs typeface="Calibri"/>
              </a:rPr>
              <a:t>B).</a:t>
            </a:r>
            <a:endParaRPr lang="pt-BR" sz="1400" b="1" i="1" dirty="0">
              <a:solidFill>
                <a:srgbClr val="0070C0"/>
              </a:solidFill>
              <a:latin typeface="Arial"/>
              <a:cs typeface="Calibri"/>
            </a:endParaRPr>
          </a:p>
        </p:txBody>
      </p:sp>
      <p:sp>
        <p:nvSpPr>
          <p:cNvPr id="801" name="Google Shape;801;p52"/>
          <p:cNvSpPr txBox="1"/>
          <p:nvPr/>
        </p:nvSpPr>
        <p:spPr>
          <a:xfrm>
            <a:off x="6643815" y="3538031"/>
            <a:ext cx="17829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3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753293" y="1998921"/>
            <a:ext cx="3763925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pt-BR">
              <a:solidFill>
                <a:srgbClr val="333333"/>
              </a:solidFill>
              <a:latin typeface="Helvetic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883559" y="4448681"/>
            <a:ext cx="184731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72D1EC1-80E2-EED6-BD27-E308808A6EF2}"/>
              </a:ext>
            </a:extLst>
          </p:cNvPr>
          <p:cNvSpPr txBox="1"/>
          <p:nvPr/>
        </p:nvSpPr>
        <p:spPr>
          <a:xfrm>
            <a:off x="3835483" y="1358237"/>
            <a:ext cx="36489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 dirty="0">
              <a:solidFill>
                <a:srgbClr val="202124"/>
              </a:solidFill>
              <a:latin typeface="arial"/>
              <a:cs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A366E3A-93C1-5E56-B851-9F9458F92BC7}"/>
              </a:ext>
            </a:extLst>
          </p:cNvPr>
          <p:cNvSpPr txBox="1"/>
          <p:nvPr/>
        </p:nvSpPr>
        <p:spPr>
          <a:xfrm>
            <a:off x="4030692" y="4003572"/>
            <a:ext cx="37891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6" y="1171111"/>
            <a:ext cx="1889473" cy="24311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54" y="942958"/>
            <a:ext cx="2586733" cy="191418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1562">
            <a:off x="6084819" y="388745"/>
            <a:ext cx="2341896" cy="302260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76" y="3350281"/>
            <a:ext cx="2501091" cy="140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557</TotalTime>
  <Words>413</Words>
  <Application>Microsoft Office PowerPoint</Application>
  <PresentationFormat>Apresentação na tela (16:9)</PresentationFormat>
  <Paragraphs>102</Paragraphs>
  <Slides>16</Slides>
  <Notes>12</Notes>
  <HiddenSlides>1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9" baseType="lpstr">
      <vt:lpstr>Arial</vt:lpstr>
      <vt:lpstr>Verdana</vt:lpstr>
      <vt:lpstr>Calibri Light</vt:lpstr>
      <vt:lpstr>Lexend Deca</vt:lpstr>
      <vt:lpstr>Questrial</vt:lpstr>
      <vt:lpstr>Comic Sans MS</vt:lpstr>
      <vt:lpstr>Source Serif Pro</vt:lpstr>
      <vt:lpstr>Poppins</vt:lpstr>
      <vt:lpstr>Helvetica</vt:lpstr>
      <vt:lpstr>Calibri</vt:lpstr>
      <vt:lpstr>Century Gothic</vt:lpstr>
      <vt:lpstr>Wingdings 3</vt:lpstr>
      <vt:lpstr>Cacho</vt:lpstr>
      <vt:lpstr>DOCUMENTAÇÃO PEDAGÓGICA MATERNAL 4º BIMESTRE</vt:lpstr>
      <vt:lpstr> </vt:lpstr>
      <vt:lpstr>       Projeto  Oficina   dos      sentimentos</vt:lpstr>
      <vt:lpstr> </vt:lpstr>
      <vt:lpstr>INICIAMOS NOSSO PROJETO COM A LEITURA DO LIVRO “A RAIVA”  Sobre o que fala o livro A Raiva?   O livro infantil fala de forma muito simples, divertida e singular sobre como é um sentimento de Raiva. Como aos poucos ele pode crescer e tomar conta de cada um de nós, sendo sem necessidade, maior do que ele realmente deveria ser.</vt:lpstr>
      <vt:lpstr>   . </vt:lpstr>
      <vt:lpstr>Nesta atividade as crianças foram convidadas a desenharem a  expressão  da raiva no palito de sorvete vermelho         “Eu consigo deixar minha raiva com cara de zangada. “( M)  </vt:lpstr>
      <vt:lpstr>Apresentação do PowerPoint</vt:lpstr>
      <vt:lpstr>  “EU JÁ ASSISTI NA MINHA CASA “(B).</vt:lpstr>
      <vt:lpstr>O jogo da pedra das emoções  </vt:lpstr>
      <vt:lpstr>Luzes das emoções </vt:lpstr>
      <vt:lpstr>Dinâmica do monstro das cores </vt:lpstr>
      <vt:lpstr>E finalizamos o projeto com a atividade do Emociômetro  A amizade, harmonia e o respeito aos amigos, estão sempre presentes.</vt:lpstr>
      <vt:lpstr>Apresentação do PowerPoint</vt:lpstr>
      <vt:lpstr>REFERÊNCIAS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DOCUMENTAÇÃO PEDAGÓGICA MATERNAL 2º. BIMESTRE</dc:title>
  <dc:creator>Elaine</dc:creator>
  <cp:lastModifiedBy>Usuário</cp:lastModifiedBy>
  <cp:revision>746</cp:revision>
  <dcterms:modified xsi:type="dcterms:W3CDTF">2022-12-14T18:17:41Z</dcterms:modified>
</cp:coreProperties>
</file>